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86" r:id="rId4"/>
    <p:sldId id="263" r:id="rId5"/>
    <p:sldId id="297" r:id="rId6"/>
    <p:sldId id="299" r:id="rId7"/>
    <p:sldId id="301" r:id="rId8"/>
    <p:sldId id="282" r:id="rId9"/>
    <p:sldId id="28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87" r:id="rId22"/>
    <p:sldId id="313" r:id="rId23"/>
    <p:sldId id="314" r:id="rId24"/>
    <p:sldId id="316" r:id="rId25"/>
    <p:sldId id="315" r:id="rId26"/>
    <p:sldId id="291" r:id="rId27"/>
    <p:sldId id="276" r:id="rId28"/>
    <p:sldId id="317" r:id="rId29"/>
    <p:sldId id="284" r:id="rId30"/>
    <p:sldId id="318" r:id="rId31"/>
    <p:sldId id="319" r:id="rId32"/>
    <p:sldId id="271" r:id="rId33"/>
    <p:sldId id="320" r:id="rId34"/>
    <p:sldId id="295" r:id="rId35"/>
    <p:sldId id="321" r:id="rId36"/>
    <p:sldId id="266" r:id="rId37"/>
    <p:sldId id="275" r:id="rId38"/>
  </p:sldIdLst>
  <p:sldSz cx="12192000" cy="6858000"/>
  <p:notesSz cx="6858000" cy="9144000"/>
  <p:embeddedFontLst>
    <p:embeddedFont>
      <p:font typeface="나눔고딕 ExtraBold" panose="020D0904000000000000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02B"/>
    <a:srgbClr val="AFABAB"/>
    <a:srgbClr val="0F102A"/>
    <a:srgbClr val="434459"/>
    <a:srgbClr val="292937"/>
    <a:srgbClr val="5A5977"/>
    <a:srgbClr val="65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2" autoAdjust="0"/>
    <p:restoredTop sz="73647" autoAdjust="0"/>
  </p:normalViewPr>
  <p:slideViewPr>
    <p:cSldViewPr snapToGrid="0">
      <p:cViewPr varScale="1">
        <p:scale>
          <a:sx n="84" d="100"/>
          <a:sy n="84" d="100"/>
        </p:scale>
        <p:origin x="182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3E8A-F4EF-41CA-B491-D55C38368AC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5F9F-D907-411D-A0DE-9CAC2BEAF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7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4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3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4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8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3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5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25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3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47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2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7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25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3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40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84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66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8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9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6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6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3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8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7342" y="3223661"/>
            <a:ext cx="5224210" cy="2981451"/>
          </a:xfrm>
          <a:prstGeom prst="roundRect">
            <a:avLst>
              <a:gd name="adj" fmla="val 4314"/>
            </a:avLst>
          </a:prstGeom>
          <a:solidFill>
            <a:srgbClr val="23243C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42414" y="4123906"/>
            <a:ext cx="4431742" cy="1894276"/>
          </a:xfrm>
          <a:prstGeom prst="roundRect">
            <a:avLst>
              <a:gd name="adj" fmla="val 9329"/>
            </a:avLst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컴퓨터학부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10285" y="699993"/>
            <a:ext cx="6096000" cy="18312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</a:t>
            </a: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승부예측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B9BF7-AB3D-4FBC-B59E-0A1408369379}"/>
              </a:ext>
            </a:extLst>
          </p:cNvPr>
          <p:cNvSpPr/>
          <p:nvPr/>
        </p:nvSpPr>
        <p:spPr>
          <a:xfrm>
            <a:off x="3110285" y="3338977"/>
            <a:ext cx="6096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㈜신라시스템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</p:txBody>
      </p:sp>
    </p:spTree>
    <p:extLst>
      <p:ext uri="{BB962C8B-B14F-4D97-AF65-F5344CB8AC3E}">
        <p14:creationId xmlns:p14="http://schemas.microsoft.com/office/powerpoint/2010/main" val="29390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3BD12-19BF-48CE-988E-7F3C99A8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9" y="1462371"/>
            <a:ext cx="6352222" cy="4723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E028-C67F-404A-B165-C120DFF1BD77}"/>
              </a:ext>
            </a:extLst>
          </p:cNvPr>
          <p:cNvSpPr/>
          <p:nvPr/>
        </p:nvSpPr>
        <p:spPr>
          <a:xfrm>
            <a:off x="3019901" y="3218120"/>
            <a:ext cx="3186589" cy="679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764C8-4079-4970-8917-05D1B91765A3}"/>
              </a:ext>
            </a:extLst>
          </p:cNvPr>
          <p:cNvSpPr/>
          <p:nvPr/>
        </p:nvSpPr>
        <p:spPr>
          <a:xfrm>
            <a:off x="6206490" y="3429000"/>
            <a:ext cx="1714500" cy="468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A36B7-C147-41A9-BE2F-BC6CD170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1430257"/>
            <a:ext cx="5557837" cy="477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7CBACE-9EF8-4E25-A249-715D4E7A14C2}"/>
              </a:ext>
            </a:extLst>
          </p:cNvPr>
          <p:cNvSpPr/>
          <p:nvPr/>
        </p:nvSpPr>
        <p:spPr>
          <a:xfrm>
            <a:off x="3397091" y="2960370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8612-C454-48CD-A878-8B30A0BE9B48}"/>
              </a:ext>
            </a:extLst>
          </p:cNvPr>
          <p:cNvSpPr/>
          <p:nvPr/>
        </p:nvSpPr>
        <p:spPr>
          <a:xfrm>
            <a:off x="5928836" y="3263265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CDA9-921D-4058-B0E4-36528E48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79" y="1428776"/>
            <a:ext cx="6588442" cy="47902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595E-C508-4106-92B0-4CB7C3E59DB1}"/>
              </a:ext>
            </a:extLst>
          </p:cNvPr>
          <p:cNvSpPr/>
          <p:nvPr/>
        </p:nvSpPr>
        <p:spPr>
          <a:xfrm>
            <a:off x="6306027" y="2703194"/>
            <a:ext cx="1740694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19B47E-F9B6-49A3-B950-ABE395C6701C}"/>
              </a:ext>
            </a:extLst>
          </p:cNvPr>
          <p:cNvSpPr/>
          <p:nvPr/>
        </p:nvSpPr>
        <p:spPr>
          <a:xfrm>
            <a:off x="3234532" y="2474595"/>
            <a:ext cx="2411887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2" descr="헌법재판소 공개 변론 어떻게 준비됐나">
            <a:extLst>
              <a:ext uri="{FF2B5EF4-FFF2-40B4-BE49-F238E27FC236}">
                <a16:creationId xmlns:a16="http://schemas.microsoft.com/office/drawing/2014/main" id="{F1388A9A-A65A-4282-B147-D772C7D4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31" y="3182336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897DB109-0921-4CFE-8BDF-B3A70666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9" y="3364623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77796-CFF3-4186-82E3-45F92040EC3B}"/>
              </a:ext>
            </a:extLst>
          </p:cNvPr>
          <p:cNvSpPr txBox="1"/>
          <p:nvPr/>
        </p:nvSpPr>
        <p:spPr>
          <a:xfrm>
            <a:off x="2524431" y="1754965"/>
            <a:ext cx="711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데이터인 경우가 많음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8994F-8C4F-42AA-B684-B06362D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1695379"/>
            <a:ext cx="5288280" cy="42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2D6BF-3325-40A3-9924-5A6893136CE1}"/>
              </a:ext>
            </a:extLst>
          </p:cNvPr>
          <p:cNvSpPr txBox="1"/>
          <p:nvPr/>
        </p:nvSpPr>
        <p:spPr>
          <a:xfrm>
            <a:off x="7645071" y="1871638"/>
            <a:ext cx="307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Otsu algorithm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D297D-052C-417A-9363-6CE1C7AF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90" y="3029198"/>
            <a:ext cx="4229690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4C25D-B0A8-4A80-BF65-09701D4D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663" y="3029198"/>
            <a:ext cx="4248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DA442224-F0C6-43CF-A12A-34E9173F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ter image description here">
            <a:extLst>
              <a:ext uri="{FF2B5EF4-FFF2-40B4-BE49-F238E27FC236}">
                <a16:creationId xmlns:a16="http://schemas.microsoft.com/office/drawing/2014/main" id="{874C4B1C-F3EE-4CB4-8135-F16601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92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DB53A2-017F-447E-8954-CAC3B3D6E9DB}"/>
              </a:ext>
            </a:extLst>
          </p:cNvPr>
          <p:cNvSpPr/>
          <p:nvPr/>
        </p:nvSpPr>
        <p:spPr>
          <a:xfrm>
            <a:off x="5863205" y="3427310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874-BB7A-4EA7-BD89-F06259B59FA0}"/>
              </a:ext>
            </a:extLst>
          </p:cNvPr>
          <p:cNvSpPr txBox="1"/>
          <p:nvPr/>
        </p:nvSpPr>
        <p:spPr>
          <a:xfrm>
            <a:off x="5256749" y="2411647"/>
            <a:ext cx="274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Noise Removal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AD32-52E7-4CCB-A35D-7EE68792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3" y="1615278"/>
            <a:ext cx="6401693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76810-6BC1-4FBD-A864-7DF6055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" y="4112757"/>
            <a:ext cx="6335009" cy="2219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8658E-81A8-4257-8D71-868D1B5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25" y="4196670"/>
            <a:ext cx="3067478" cy="22482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33A3442-7789-43A8-A1CB-E7F356D17893}"/>
              </a:ext>
            </a:extLst>
          </p:cNvPr>
          <p:cNvSpPr/>
          <p:nvPr/>
        </p:nvSpPr>
        <p:spPr>
          <a:xfrm>
            <a:off x="7427281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6E11-BB4D-4008-969F-1D3DE1612C86}"/>
              </a:ext>
            </a:extLst>
          </p:cNvPr>
          <p:cNvSpPr txBox="1"/>
          <p:nvPr/>
        </p:nvSpPr>
        <p:spPr>
          <a:xfrm>
            <a:off x="88347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Dilation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BBE9-78B9-4525-9A18-40B1ABD0DB1B}"/>
              </a:ext>
            </a:extLst>
          </p:cNvPr>
          <p:cNvSpPr txBox="1"/>
          <p:nvPr/>
        </p:nvSpPr>
        <p:spPr>
          <a:xfrm>
            <a:off x="896993" y="3771830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Erosion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9AD36-C906-45A0-AF95-14592AEB775D}"/>
              </a:ext>
            </a:extLst>
          </p:cNvPr>
          <p:cNvSpPr txBox="1"/>
          <p:nvPr/>
        </p:nvSpPr>
        <p:spPr>
          <a:xfrm>
            <a:off x="847906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opening(D-&gt;E)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CD9F8A-D72E-402E-8640-7C0295A4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014" y="1627518"/>
            <a:ext cx="3038899" cy="221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17E14-7E6A-4EAA-ADF1-29E7C7BF81E9}"/>
              </a:ext>
            </a:extLst>
          </p:cNvPr>
          <p:cNvSpPr txBox="1"/>
          <p:nvPr/>
        </p:nvSpPr>
        <p:spPr>
          <a:xfrm>
            <a:off x="8591609" y="3797674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closing(E-&gt;D)</a:t>
            </a:r>
          </a:p>
        </p:txBody>
      </p:sp>
    </p:spTree>
    <p:extLst>
      <p:ext uri="{BB962C8B-B14F-4D97-AF65-F5344CB8AC3E}">
        <p14:creationId xmlns:p14="http://schemas.microsoft.com/office/powerpoint/2010/main" val="38536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E39CEF-D72B-4DE2-B347-61DDAE98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0" y="1493987"/>
            <a:ext cx="5665470" cy="46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E40EF-14C9-46CB-8418-D384C99A5B25}"/>
              </a:ext>
            </a:extLst>
          </p:cNvPr>
          <p:cNvSpPr txBox="1"/>
          <p:nvPr/>
        </p:nvSpPr>
        <p:spPr>
          <a:xfrm>
            <a:off x="720090" y="1594639"/>
            <a:ext cx="330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Rotation</a:t>
            </a:r>
          </a:p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/ </a:t>
            </a:r>
            <a:r>
              <a:rPr lang="en-US" altLang="ko-KR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Deskewing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D11BA9-869E-434F-9F4D-E659A74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579375"/>
            <a:ext cx="5165408" cy="44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12CD-C334-49C4-9A42-C85BD9F6F2FB}"/>
              </a:ext>
            </a:extLst>
          </p:cNvPr>
          <p:cNvSpPr txBox="1"/>
          <p:nvPr/>
        </p:nvSpPr>
        <p:spPr>
          <a:xfrm>
            <a:off x="7364326" y="1871638"/>
            <a:ext cx="3307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395185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74B8B-033B-4359-9F72-3DE7A8F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1" y="1808046"/>
            <a:ext cx="6097461" cy="4031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48D39A-D4CD-4CC7-8EE4-E9DE4EC6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8046"/>
            <a:ext cx="5129701" cy="437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A01CAB-51A5-43AC-ADB1-92F94C74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51" y="1487618"/>
            <a:ext cx="8491403" cy="4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28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925369" y="1270989"/>
            <a:ext cx="97567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프로젝트 개요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88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14CB2-E712-4F50-A74E-0C398C21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1412373"/>
            <a:ext cx="6287377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53B74-6DE6-4FF4-897A-5E65376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63" y="3079776"/>
            <a:ext cx="5333499" cy="3121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34790-0FD9-4CEA-A778-14FA9EB6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74" y="3899241"/>
            <a:ext cx="3315163" cy="819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973F2-34E2-4F97-9636-383D389EA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4" y="1536214"/>
            <a:ext cx="3315163" cy="25149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73A4C9-C00C-41DA-86FB-8EB1605C0BF2}"/>
              </a:ext>
            </a:extLst>
          </p:cNvPr>
          <p:cNvCxnSpPr/>
          <p:nvPr/>
        </p:nvCxnSpPr>
        <p:spPr>
          <a:xfrm>
            <a:off x="640080" y="4640430"/>
            <a:ext cx="18059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F8775A7-16BC-45C2-8135-B1926016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480" y="5918398"/>
            <a:ext cx="2035506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목차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771564" y="2409774"/>
            <a:ext cx="6623471" cy="181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된 개발 목표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2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16386" name="Picture 2" descr="사회인 야구 시작하기 Part2' - IT조선 &gt; 라이프 &gt; 유통·쇼핑">
            <a:extLst>
              <a:ext uri="{FF2B5EF4-FFF2-40B4-BE49-F238E27FC236}">
                <a16:creationId xmlns:a16="http://schemas.microsoft.com/office/drawing/2014/main" id="{19166D91-90BA-448F-BA4F-1C236942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" y="1411605"/>
            <a:ext cx="3864610" cy="25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297D8-CADE-493A-A15F-D78221AA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6" y="3681915"/>
            <a:ext cx="6211167" cy="13241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F8929D-DD87-4F9B-9F69-1322F9552976}"/>
              </a:ext>
            </a:extLst>
          </p:cNvPr>
          <p:cNvSpPr/>
          <p:nvPr/>
        </p:nvSpPr>
        <p:spPr>
          <a:xfrm>
            <a:off x="10516466" y="3995352"/>
            <a:ext cx="422477" cy="348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85AAF-15CC-46F8-B92F-544E71F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524651"/>
            <a:ext cx="7565308" cy="4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2. </a:t>
            </a:r>
            <a:r>
              <a:rPr lang="ko-KR" altLang="en-US" sz="2800" b="1" kern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1545D-3B3A-4717-BF0F-85137D1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2485"/>
            <a:ext cx="3821058" cy="46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2D1C2-6127-4B5B-BB16-D8A3F048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28" y="1300371"/>
            <a:ext cx="4198126" cy="3292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D5CD6-637B-465E-A11F-0E5F4D3C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22" y="2925437"/>
            <a:ext cx="5546078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0482" name="Picture 2" descr="야구 선수 라인업 경기 오더지 작성법 : 네이버 블로그">
            <a:extLst>
              <a:ext uri="{FF2B5EF4-FFF2-40B4-BE49-F238E27FC236}">
                <a16:creationId xmlns:a16="http://schemas.microsoft.com/office/drawing/2014/main" id="{27366989-3E3F-402B-A19D-BC547FC4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512"/>
            <a:ext cx="3228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2208-ED8D-4B56-AC58-6DDEF868A1E8}"/>
              </a:ext>
            </a:extLst>
          </p:cNvPr>
          <p:cNvSpPr txBox="1"/>
          <p:nvPr/>
        </p:nvSpPr>
        <p:spPr>
          <a:xfrm>
            <a:off x="5638396" y="1594639"/>
            <a:ext cx="3307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0C9-15B6-4FFF-9D37-1A057C7FCF0A}"/>
              </a:ext>
            </a:extLst>
          </p:cNvPr>
          <p:cNvSpPr txBox="1"/>
          <p:nvPr/>
        </p:nvSpPr>
        <p:spPr>
          <a:xfrm>
            <a:off x="5638395" y="2459007"/>
            <a:ext cx="5443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출전하는 선수들의 리스트를 적은 종이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일정한 포맷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당일에만 받을 수 있는 데이터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정확도가 낮아도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전부 직접 입력하는 것 보단 나으므로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OCR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입력 보조장치로 사용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2557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3378" y="2461576"/>
            <a:ext cx="9268178" cy="3134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리그사이트에 기록 된 데이터들을 크롤링하여 데이터 정리 및 분석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바탕으로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머신 러닝 기술을 활용하여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팀 승률 예측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선수 분석 등의 모델을 개발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사회인야구인을 위한 승부 예측 및 데이터 분석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59" y="1321020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※ </a:t>
            </a:r>
            <a:r>
              <a:rPr lang="ko-KR" altLang="en-US" sz="2800" b="1" dirty="0"/>
              <a:t>프로젝트 목표 변경사항 </a:t>
            </a:r>
            <a:r>
              <a:rPr lang="en-US" altLang="ko-KR" sz="2800" b="1" dirty="0"/>
              <a:t>※</a:t>
            </a:r>
            <a:endParaRPr lang="ko-KR" altLang="en-US" sz="2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0635" y="1507469"/>
            <a:ext cx="10165722" cy="4306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0" y="1624137"/>
            <a:ext cx="5734389" cy="2928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95" y="2302150"/>
            <a:ext cx="6262905" cy="37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38" y="1558432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730D8-4894-4EC4-8E6A-607E0BE3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2" y="1315323"/>
            <a:ext cx="5207338" cy="451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18145B-355D-4218-9BA8-A2413057C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09" y="1823021"/>
            <a:ext cx="5737521" cy="4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444115" y="2075179"/>
            <a:ext cx="7278370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기존 프로젝트</a:t>
            </a:r>
            <a:r>
              <a:rPr lang="ko-KR" altLang="en-US" sz="48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60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3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14" y="1414739"/>
            <a:ext cx="9536771" cy="3977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4858" y="5647105"/>
            <a:ext cx="232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크롤링</a:t>
            </a:r>
            <a:r>
              <a:rPr lang="ko-KR" altLang="en-US" sz="2800" b="1" dirty="0"/>
              <a:t> 결과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25" y="1764056"/>
            <a:ext cx="3004932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32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7CE82-56C4-47B6-A810-41830D53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9092"/>
              </p:ext>
            </p:extLst>
          </p:nvPr>
        </p:nvGraphicFramePr>
        <p:xfrm>
          <a:off x="975553" y="1385739"/>
          <a:ext cx="10240893" cy="4843917"/>
        </p:xfrm>
        <a:graphic>
          <a:graphicData uri="http://schemas.openxmlformats.org/drawingml/2006/table">
            <a:tbl>
              <a:tblPr/>
              <a:tblGrid>
                <a:gridCol w="3640929">
                  <a:extLst>
                    <a:ext uri="{9D8B030D-6E8A-4147-A177-3AD203B41FA5}">
                      <a16:colId xmlns:a16="http://schemas.microsoft.com/office/drawing/2014/main" val="413033385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51838879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65952810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15188609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60756366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4921082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104157495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99237802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5792597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40628282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8637369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20246514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86588572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452199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244634765"/>
                    </a:ext>
                  </a:extLst>
                </a:gridCol>
              </a:tblGrid>
              <a:tr h="3987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세부 개발내용</a:t>
                      </a:r>
                    </a:p>
                  </a:txBody>
                  <a:tcPr marL="87157" marR="87157" marT="43578" marB="4357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</a:rPr>
                        <a:t>기술 개발기간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67340"/>
                  </a:ext>
                </a:extLst>
              </a:tr>
              <a:tr h="555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6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7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  <a:cs typeface="+mn-cs"/>
                        </a:rPr>
                        <a:t>8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01023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확보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76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 OCR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 및 데이터 가공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0552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승부 예측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041679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Classification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0685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 APP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0758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성능 테스트 및 디버깅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44251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개발 완료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9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02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kern="0" dirty="0">
                <a:solidFill>
                  <a:prstClr val="white"/>
                </a:solidFill>
              </a:rPr>
              <a:t>향후 계획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1" y="1587203"/>
            <a:ext cx="9414934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1590267" y="2359704"/>
            <a:ext cx="8746102" cy="23754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</a:t>
            </a:r>
            <a:r>
              <a:rPr lang="ko-KR" altLang="en-US" sz="2400" kern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진행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승부 예측 모델 연구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들어갈 파라미터 선정 및 테스트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시각화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사용자 인터페이스 정의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엔드 유저의 사용성을 고려하여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웹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앱 인터페이스 설계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66586" y="2398485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899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07295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kern="0" dirty="0">
                <a:solidFill>
                  <a:prstClr val="white"/>
                </a:solidFill>
              </a:rPr>
              <a:t>논문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86" y="1438155"/>
            <a:ext cx="8178627" cy="46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0091E-FF83-4A22-BE49-38800C66707C}"/>
              </a:ext>
            </a:extLst>
          </p:cNvPr>
          <p:cNvSpPr txBox="1"/>
          <p:nvPr/>
        </p:nvSpPr>
        <p:spPr>
          <a:xfrm>
            <a:off x="4047434" y="2686638"/>
            <a:ext cx="44178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3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369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49A-B17C-404E-846C-71AD830ADDB5}"/>
              </a:ext>
            </a:extLst>
          </p:cNvPr>
          <p:cNvSpPr txBox="1"/>
          <p:nvPr/>
        </p:nvSpPr>
        <p:spPr>
          <a:xfrm>
            <a:off x="1363515" y="6013705"/>
            <a:ext cx="14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정형 데이터</a:t>
            </a:r>
          </a:p>
        </p:txBody>
      </p:sp>
      <p:pic>
        <p:nvPicPr>
          <p:cNvPr id="2050" name="Picture 2" descr="헌법재판소 공개 변론 어떻게 준비됐나">
            <a:extLst>
              <a:ext uri="{FF2B5EF4-FFF2-40B4-BE49-F238E27FC236}">
                <a16:creationId xmlns:a16="http://schemas.microsoft.com/office/drawing/2014/main" id="{0DB76719-52CE-4DFA-8319-7D79F8BC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2" y="3251112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F1779E6F-67DA-4A62-A4CF-19B9293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748678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스캐너 단색으로 채워진">
            <a:extLst>
              <a:ext uri="{FF2B5EF4-FFF2-40B4-BE49-F238E27FC236}">
                <a16:creationId xmlns:a16="http://schemas.microsoft.com/office/drawing/2014/main" id="{EC9CE6C5-5FFA-48FC-871D-271A182B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7529" y="4024286"/>
            <a:ext cx="1596267" cy="1596267"/>
          </a:xfrm>
          <a:prstGeom prst="rect">
            <a:avLst/>
          </a:prstGeom>
        </p:spPr>
      </p:pic>
      <p:pic>
        <p:nvPicPr>
          <p:cNvPr id="11" name="그래픽 10" descr="카메라 단색으로 채워진">
            <a:extLst>
              <a:ext uri="{FF2B5EF4-FFF2-40B4-BE49-F238E27FC236}">
                <a16:creationId xmlns:a16="http://schemas.microsoft.com/office/drawing/2014/main" id="{7B176006-1E03-461A-8AF8-5E216A32F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819" y="2287320"/>
            <a:ext cx="1678890" cy="16788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4162059" y="369189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7595735" y="3749966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이미지 단색으로 채워진">
            <a:extLst>
              <a:ext uri="{FF2B5EF4-FFF2-40B4-BE49-F238E27FC236}">
                <a16:creationId xmlns:a16="http://schemas.microsoft.com/office/drawing/2014/main" id="{81079054-E536-443A-83DC-10020197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4904" y="2823350"/>
            <a:ext cx="2285720" cy="2285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9079456" y="6013705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0812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22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371575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800550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1335691" y="5435834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  <p:pic>
        <p:nvPicPr>
          <p:cNvPr id="13" name="그래픽 12" descr="이미지 단색으로 채워진">
            <a:extLst>
              <a:ext uri="{FF2B5EF4-FFF2-40B4-BE49-F238E27FC236}">
                <a16:creationId xmlns:a16="http://schemas.microsoft.com/office/drawing/2014/main" id="{64BB4C9C-2300-47AE-B173-2377037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42" y="2881426"/>
            <a:ext cx="2285720" cy="2285720"/>
          </a:xfrm>
          <a:prstGeom prst="rect">
            <a:avLst/>
          </a:prstGeom>
        </p:spPr>
      </p:pic>
      <p:pic>
        <p:nvPicPr>
          <p:cNvPr id="3074" name="Picture 2" descr="Optical Character Recognition (OCR) for Low Resource languages with  Tesseract version. | by Isuri Anuradha | Medium">
            <a:extLst>
              <a:ext uri="{FF2B5EF4-FFF2-40B4-BE49-F238E27FC236}">
                <a16:creationId xmlns:a16="http://schemas.microsoft.com/office/drawing/2014/main" id="{3C4EEE97-BE15-47E1-93D9-8A98F86E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24" y="3004635"/>
            <a:ext cx="3137388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4F7A96ED-3297-49D1-889E-A44EBD8BD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6747" y="3004635"/>
            <a:ext cx="2162511" cy="2162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494878-3647-47F1-9113-C8950CDDE4F4}"/>
              </a:ext>
            </a:extLst>
          </p:cNvPr>
          <p:cNvSpPr txBox="1"/>
          <p:nvPr/>
        </p:nvSpPr>
        <p:spPr>
          <a:xfrm>
            <a:off x="9276854" y="5457420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124186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9" name="그래픽 8" descr="문서 단색으로 채워진">
            <a:extLst>
              <a:ext uri="{FF2B5EF4-FFF2-40B4-BE49-F238E27FC236}">
                <a16:creationId xmlns:a16="http://schemas.microsoft.com/office/drawing/2014/main" id="{A110FBC1-9ACA-479E-8356-2312ED128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3" y="1339831"/>
            <a:ext cx="1063613" cy="1063613"/>
          </a:xfrm>
          <a:prstGeom prst="rect">
            <a:avLst/>
          </a:prstGeom>
        </p:spPr>
      </p:pic>
      <p:pic>
        <p:nvPicPr>
          <p:cNvPr id="4" name="그래픽 3" descr="기어 헤드 윤곽선">
            <a:extLst>
              <a:ext uri="{FF2B5EF4-FFF2-40B4-BE49-F238E27FC236}">
                <a16:creationId xmlns:a16="http://schemas.microsoft.com/office/drawing/2014/main" id="{0D823F0C-948D-43BB-8D8A-1E5152D442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693" y="2779694"/>
            <a:ext cx="1298612" cy="12986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3A51BB-F8D7-46AE-AC3A-F36C25596579}"/>
              </a:ext>
            </a:extLst>
          </p:cNvPr>
          <p:cNvSpPr/>
          <p:nvPr/>
        </p:nvSpPr>
        <p:spPr>
          <a:xfrm rot="5400000">
            <a:off x="5863205" y="2405125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509B5E5A-E917-4AC9-9EED-75C2F1722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2103" y="4521181"/>
            <a:ext cx="1063613" cy="1063613"/>
          </a:xfrm>
          <a:prstGeom prst="rect">
            <a:avLst/>
          </a:prstGeom>
        </p:spPr>
      </p:pic>
      <p:pic>
        <p:nvPicPr>
          <p:cNvPr id="18" name="그래픽 17" descr="문서 단색으로 채워진">
            <a:extLst>
              <a:ext uri="{FF2B5EF4-FFF2-40B4-BE49-F238E27FC236}">
                <a16:creationId xmlns:a16="http://schemas.microsoft.com/office/drawing/2014/main" id="{38FE814A-D0F2-43FE-A0DA-AB7DD17B5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963" y="3292105"/>
            <a:ext cx="1063613" cy="1063613"/>
          </a:xfrm>
          <a:prstGeom prst="rect">
            <a:avLst/>
          </a:prstGeom>
        </p:spPr>
      </p:pic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8EAF869E-8490-4548-8A26-4305F5B9D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286" y="4521181"/>
            <a:ext cx="1063613" cy="1063613"/>
          </a:xfrm>
          <a:prstGeom prst="rect">
            <a:avLst/>
          </a:prstGeom>
        </p:spPr>
      </p:pic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C28052F0-FAAC-4122-8847-9737EFE65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036" y="3292105"/>
            <a:ext cx="1063613" cy="10636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BD877B-EA67-42CD-BC32-B5F3A611C1FC}"/>
              </a:ext>
            </a:extLst>
          </p:cNvPr>
          <p:cNvCxnSpPr/>
          <p:nvPr/>
        </p:nvCxnSpPr>
        <p:spPr>
          <a:xfrm flipH="1">
            <a:off x="3263576" y="3429000"/>
            <a:ext cx="1982794" cy="39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70F89D-4C9B-4972-9FA0-0F3D77E8EB19}"/>
              </a:ext>
            </a:extLst>
          </p:cNvPr>
          <p:cNvCxnSpPr>
            <a:cxnSpLocks/>
          </p:cNvCxnSpPr>
          <p:nvPr/>
        </p:nvCxnSpPr>
        <p:spPr>
          <a:xfrm flipH="1">
            <a:off x="4889655" y="4022748"/>
            <a:ext cx="614005" cy="49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8DAB2-E68F-4382-9E61-B2D3591FE4CC}"/>
              </a:ext>
            </a:extLst>
          </p:cNvPr>
          <p:cNvCxnSpPr/>
          <p:nvPr/>
        </p:nvCxnSpPr>
        <p:spPr>
          <a:xfrm>
            <a:off x="6627806" y="3989070"/>
            <a:ext cx="538804" cy="53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864898-E780-4705-982A-17E4BAFB7E2E}"/>
              </a:ext>
            </a:extLst>
          </p:cNvPr>
          <p:cNvCxnSpPr/>
          <p:nvPr/>
        </p:nvCxnSpPr>
        <p:spPr>
          <a:xfrm>
            <a:off x="6745305" y="3429000"/>
            <a:ext cx="2187731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530482-F557-4130-B709-8546A8F3050A}"/>
              </a:ext>
            </a:extLst>
          </p:cNvPr>
          <p:cNvSpPr txBox="1"/>
          <p:nvPr/>
        </p:nvSpPr>
        <p:spPr>
          <a:xfrm>
            <a:off x="5779463" y="3986386"/>
            <a:ext cx="6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61769-4583-4590-BEBE-834E9286C4E9}"/>
              </a:ext>
            </a:extLst>
          </p:cNvPr>
          <p:cNvSpPr txBox="1"/>
          <p:nvPr/>
        </p:nvSpPr>
        <p:spPr>
          <a:xfrm>
            <a:off x="2330631" y="4255125"/>
            <a:ext cx="9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Paper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252BD1-741C-4B56-AABF-1B330DAA5306}"/>
              </a:ext>
            </a:extLst>
          </p:cNvPr>
          <p:cNvSpPr txBox="1"/>
          <p:nvPr/>
        </p:nvSpPr>
        <p:spPr>
          <a:xfrm>
            <a:off x="4146349" y="5491122"/>
            <a:ext cx="10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Receipt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9999A-692E-4D5F-9CB4-CA93EFFA6311}"/>
              </a:ext>
            </a:extLst>
          </p:cNvPr>
          <p:cNvSpPr txBox="1"/>
          <p:nvPr/>
        </p:nvSpPr>
        <p:spPr>
          <a:xfrm>
            <a:off x="7124486" y="5491122"/>
            <a:ext cx="11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Report..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1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98BE28-4F16-487A-B7B8-E3B47007D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2102256"/>
            <a:ext cx="3077531" cy="3443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21DA8-02CD-48CC-9F9A-FBA8E35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69" y="1537092"/>
            <a:ext cx="3764583" cy="45736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F587426-AA87-4C1D-AD31-A42739C4B07E}"/>
              </a:ext>
            </a:extLst>
          </p:cNvPr>
          <p:cNvSpPr/>
          <p:nvPr/>
        </p:nvSpPr>
        <p:spPr>
          <a:xfrm>
            <a:off x="5279018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2" name="_x410525232">
            <a:extLst>
              <a:ext uri="{FF2B5EF4-FFF2-40B4-BE49-F238E27FC236}">
                <a16:creationId xmlns:a16="http://schemas.microsoft.com/office/drawing/2014/main" id="{55564DF6-7E1E-4248-A476-33387454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4" y="1404727"/>
            <a:ext cx="10192732" cy="48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0" y="1749438"/>
            <a:ext cx="7827640" cy="3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526</Words>
  <Application>Microsoft Office PowerPoint</Application>
  <PresentationFormat>와이드스크린</PresentationFormat>
  <Paragraphs>171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Arial</vt:lpstr>
      <vt:lpstr>나눔고딕 ExtraBold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Berry Lemon</cp:lastModifiedBy>
  <cp:revision>87</cp:revision>
  <dcterms:created xsi:type="dcterms:W3CDTF">2020-02-10T06:11:34Z</dcterms:created>
  <dcterms:modified xsi:type="dcterms:W3CDTF">2021-04-04T16:15:42Z</dcterms:modified>
</cp:coreProperties>
</file>